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70" r:id="rId3"/>
    <p:sldId id="287" r:id="rId4"/>
    <p:sldId id="288" r:id="rId5"/>
    <p:sldId id="289" r:id="rId6"/>
    <p:sldId id="294" r:id="rId7"/>
    <p:sldId id="290" r:id="rId8"/>
    <p:sldId id="291" r:id="rId9"/>
    <p:sldId id="295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4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11/2/21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11/2/21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11/2/21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3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10" Type="http://schemas.openxmlformats.org/officeDocument/2006/relationships/image" Target="../media/image18.tiff"/><Relationship Id="rId4" Type="http://schemas.openxmlformats.org/officeDocument/2006/relationships/image" Target="../media/image13.emf"/><Relationship Id="rId9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hyperlink" Target="https://doi.org/10.1186/s12918-016-0349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5. 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dirty="0" err="1"/>
              <a:t>Gprofiler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58865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194353" y="25853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25" y="3012190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45" y="3012190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74991" y="3066597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783220" y="4239324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5412C722-55E1-724F-BFA6-D0C1BB18B496}"/>
              </a:ext>
            </a:extLst>
          </p:cNvPr>
          <p:cNvSpPr/>
          <p:nvPr/>
        </p:nvSpPr>
        <p:spPr>
          <a:xfrm rot="10800000">
            <a:off x="9467825" y="4684784"/>
            <a:ext cx="1060783" cy="1225564"/>
          </a:xfrm>
          <a:prstGeom prst="bentArrow">
            <a:avLst>
              <a:gd name="adj1" fmla="val 14577"/>
              <a:gd name="adj2" fmla="val 13796"/>
              <a:gd name="adj3" fmla="val 17694"/>
              <a:gd name="adj4" fmla="val 40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71FCB0-C304-9241-A756-C85BE751B6E6}"/>
              </a:ext>
            </a:extLst>
          </p:cNvPr>
          <p:cNvSpPr txBox="1"/>
          <p:nvPr/>
        </p:nvSpPr>
        <p:spPr>
          <a:xfrm>
            <a:off x="7018222" y="4694308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Gene-gene correlation analysis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BE64FE-F21A-7D4E-A841-1CDF25D5B5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80" y="5082014"/>
            <a:ext cx="1342302" cy="137362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E9B1BC2-5244-B74A-8C54-28A8A3327EEF}"/>
              </a:ext>
            </a:extLst>
          </p:cNvPr>
          <p:cNvSpPr txBox="1"/>
          <p:nvPr/>
        </p:nvSpPr>
        <p:spPr>
          <a:xfrm>
            <a:off x="10533980" y="52393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DGCA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A2A46BF-D1E4-A240-8C88-F76A09C95C61}"/>
              </a:ext>
            </a:extLst>
          </p:cNvPr>
          <p:cNvSpPr txBox="1"/>
          <p:nvPr/>
        </p:nvSpPr>
        <p:spPr>
          <a:xfrm>
            <a:off x="4618270" y="4674714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439CB19D-EFD4-A649-8635-91B34ECA1054}"/>
              </a:ext>
            </a:extLst>
          </p:cNvPr>
          <p:cNvSpPr/>
          <p:nvPr/>
        </p:nvSpPr>
        <p:spPr>
          <a:xfrm rot="10800000">
            <a:off x="6427845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AED608E-DAA1-424F-8C1D-B62474E70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581" y="5063640"/>
            <a:ext cx="1648604" cy="1636973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69C5B53-76FC-D743-9C7B-34E35958876C}"/>
              </a:ext>
            </a:extLst>
          </p:cNvPr>
          <p:cNvSpPr txBox="1"/>
          <p:nvPr/>
        </p:nvSpPr>
        <p:spPr>
          <a:xfrm>
            <a:off x="6490235" y="5294472"/>
            <a:ext cx="82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Cytoscape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0" grpId="0" animBg="1"/>
      <p:bldP spid="201" grpId="0"/>
      <p:bldP spid="204" grpId="0"/>
      <p:bldP spid="205" grpId="0"/>
      <p:bldP spid="206" grpId="0" animBg="1"/>
      <p:bldP spid="207" grpId="0" animBg="1"/>
      <p:bldP spid="208" grpId="0" animBg="1"/>
      <p:bldP spid="209" grpId="0"/>
      <p:bldP spid="212" grpId="0"/>
      <p:bldP spid="213" grpId="0"/>
      <p:bldP spid="214" grpId="0"/>
      <p:bldP spid="216" grpId="0" animBg="1"/>
      <p:bldP spid="221" grpId="0"/>
      <p:bldP spid="2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A813B2-AF6C-274E-96DA-C4AE0E54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61" y="2581880"/>
            <a:ext cx="3513111" cy="35950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you have defined sets of genes you are interested in…</a:t>
            </a:r>
          </a:p>
          <a:p>
            <a:endParaRPr lang="en-GB" dirty="0"/>
          </a:p>
          <a:p>
            <a:r>
              <a:rPr lang="en-GB" dirty="0"/>
              <a:t>Are there gene clusters? </a:t>
            </a:r>
          </a:p>
          <a:p>
            <a:pPr lvl="1"/>
            <a:r>
              <a:rPr lang="en-GB" dirty="0"/>
              <a:t>Are there genes co-expressed?</a:t>
            </a:r>
          </a:p>
          <a:p>
            <a:pPr lvl="1"/>
            <a:r>
              <a:rPr lang="en-GB" dirty="0"/>
              <a:t>Do some genes regulate others?</a:t>
            </a:r>
          </a:p>
          <a:p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>
                <a:highlight>
                  <a:srgbClr val="FFFFFF"/>
                </a:highlight>
              </a:rPr>
              <a:t>Do they share a common function? </a:t>
            </a:r>
          </a:p>
          <a:p>
            <a:pPr lvl="1"/>
            <a:r>
              <a:rPr lang="en-GB" dirty="0"/>
              <a:t>Part of the same pathway?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A822D-63EB-2B42-A4FD-587F56F8B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441654" y="3000314"/>
            <a:ext cx="2750346" cy="31766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488218" cy="4895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r>
              <a:rPr lang="en-US" dirty="0"/>
              <a:t>Edge thickness: strength of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407E3-B012-3841-8E80-74CB88994F93}"/>
              </a:ext>
            </a:extLst>
          </p:cNvPr>
          <p:cNvGrpSpPr>
            <a:grpSpLocks noChangeAspect="1"/>
          </p:cNvGrpSpPr>
          <p:nvPr/>
        </p:nvGrpSpPr>
        <p:grpSpPr>
          <a:xfrm>
            <a:off x="7833074" y="2656873"/>
            <a:ext cx="4167404" cy="2459576"/>
            <a:chOff x="8120062" y="2634938"/>
            <a:chExt cx="3233738" cy="190853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8DBA1D-9C71-184E-AAB3-7ED76F300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529" y="2743586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8CEB19-B9A0-3B46-8232-9D1B00323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051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C0978-91D1-2748-A59B-83EC4FD76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639" y="4183470"/>
              <a:ext cx="360000" cy="36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EB4C-F671-E24C-B31B-9485217D4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2329" y="4183470"/>
              <a:ext cx="36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FAFD3-3144-DE40-A8DC-1D5DC293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8441" y="285453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D2B4AC-3249-354E-B954-07CEE35729F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48530" y="3103587"/>
              <a:ext cx="278242" cy="378134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DC0C82-5994-DE4A-A325-444679F4DD2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9228529" y="2923586"/>
              <a:ext cx="579912" cy="110945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9CD0D3-A768-1142-88EA-DBCF79E9CAD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9152329" y="3789000"/>
              <a:ext cx="301722" cy="39447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6B01D6-EEC9-584D-92B8-2E85326FB7A7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9581330" y="3736279"/>
              <a:ext cx="420030" cy="499912"/>
            </a:xfrm>
            <a:prstGeom prst="line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A8A0C5-71B7-7B41-8365-40FBE3A454B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332329" y="4363470"/>
              <a:ext cx="61631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1DDEE-B674-2641-A335-7D1C68495460}"/>
                </a:ext>
              </a:extLst>
            </p:cNvPr>
            <p:cNvCxnSpPr>
              <a:cxnSpLocks/>
              <a:stCxn id="10" idx="7"/>
              <a:endCxn id="13" idx="4"/>
            </p:cNvCxnSpPr>
            <p:nvPr/>
          </p:nvCxnSpPr>
          <p:spPr>
            <a:xfrm flipV="1">
              <a:off x="9581330" y="3214531"/>
              <a:ext cx="407111" cy="26719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32129-ED09-5D44-B8A0-9F12549C52B1}"/>
                </a:ext>
              </a:extLst>
            </p:cNvPr>
            <p:cNvSpPr txBox="1"/>
            <p:nvPr/>
          </p:nvSpPr>
          <p:spPr>
            <a:xfrm>
              <a:off x="10571213" y="2634938"/>
              <a:ext cx="782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Nodes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3A9A0C-F560-814C-9DA7-67EF2FB2A140}"/>
                </a:ext>
              </a:extLst>
            </p:cNvPr>
            <p:cNvSpPr txBox="1"/>
            <p:nvPr/>
          </p:nvSpPr>
          <p:spPr>
            <a:xfrm>
              <a:off x="8120062" y="3474821"/>
              <a:ext cx="582251" cy="2865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/>
                <a:t>Edges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13A7A9-F435-F04D-A4F7-B0934404E803}"/>
                </a:ext>
              </a:extLst>
            </p:cNvPr>
            <p:cNvCxnSpPr>
              <a:cxnSpLocks/>
              <a:stCxn id="13" idx="6"/>
              <a:endCxn id="53" idx="1"/>
            </p:cNvCxnSpPr>
            <p:nvPr/>
          </p:nvCxnSpPr>
          <p:spPr>
            <a:xfrm flipV="1">
              <a:off x="10168441" y="2819604"/>
              <a:ext cx="402772" cy="21492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7F39758-09D1-4340-BDE0-713BE4F8F8B4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8702314" y="3352357"/>
              <a:ext cx="500145" cy="265758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641D6-E1B7-B14D-AA85-944FDCA63E2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8702314" y="3618116"/>
              <a:ext cx="621866" cy="3439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060F0-8B35-2045-A8BA-6357A6DDEB30}"/>
                </a:ext>
              </a:extLst>
            </p:cNvPr>
            <p:cNvCxnSpPr>
              <a:cxnSpLocks/>
              <a:stCxn id="11" idx="7"/>
              <a:endCxn id="53" idx="1"/>
            </p:cNvCxnSpPr>
            <p:nvPr/>
          </p:nvCxnSpPr>
          <p:spPr>
            <a:xfrm flipV="1">
              <a:off x="10255918" y="2819604"/>
              <a:ext cx="315295" cy="14165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Graphs)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598837" y="6121310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195992" y="6075144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3150000" y="6345162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GO term</a:t>
            </a:r>
          </a:p>
          <a:p>
            <a:pPr marL="0" indent="0">
              <a:buNone/>
            </a:pPr>
            <a:r>
              <a:rPr lang="en-US" sz="20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Genes are annotated to different sets of knowledge</a:t>
            </a:r>
          </a:p>
          <a:p>
            <a:pPr lvl="1"/>
            <a:r>
              <a:rPr lang="en-US" sz="1800" dirty="0"/>
              <a:t>Biological processes: DNA repair, signal transduction, etc.</a:t>
            </a:r>
          </a:p>
          <a:p>
            <a:pPr lvl="1"/>
            <a:r>
              <a:rPr lang="en-US" sz="1800" dirty="0"/>
              <a:t>Molecular function: catalysis, transportation, etc.</a:t>
            </a:r>
          </a:p>
          <a:p>
            <a:pPr lvl="1"/>
            <a:r>
              <a:rPr lang="en-US" sz="1800" dirty="0"/>
              <a:t>Cellular component: ribosome, nucleus, etc.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b="1" u="sng" dirty="0"/>
              <a:t>Pathways</a:t>
            </a:r>
          </a:p>
          <a:p>
            <a:pPr marL="0" indent="0">
              <a:buNone/>
            </a:pPr>
            <a:r>
              <a:rPr lang="en-US" sz="20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KEGG pathway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362F-F976-9E41-A939-732EDD81A2D1}"/>
              </a:ext>
            </a:extLst>
          </p:cNvPr>
          <p:cNvSpPr/>
          <p:nvPr/>
        </p:nvSpPr>
        <p:spPr>
          <a:xfrm>
            <a:off x="3599556" y="5780782"/>
            <a:ext cx="6909462" cy="10772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Genetic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Environmental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Cellular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Organismal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Diseases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SEA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Basic example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726</Words>
  <Application>Microsoft Macintosh PowerPoint</Application>
  <PresentationFormat>Widescreen</PresentationFormat>
  <Paragraphs>202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NexusSans</vt:lpstr>
      <vt:lpstr>Office Theme</vt:lpstr>
      <vt:lpstr>5. 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94</cp:revision>
  <dcterms:created xsi:type="dcterms:W3CDTF">2021-05-13T13:56:47Z</dcterms:created>
  <dcterms:modified xsi:type="dcterms:W3CDTF">2021-11-02T09:57:23Z</dcterms:modified>
</cp:coreProperties>
</file>